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s'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9BFD553-55A9-426D-8057-304766535A15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777960" y="4776840"/>
            <a:ext cx="6218280" cy="45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777960" y="4776840"/>
            <a:ext cx="6218280" cy="45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777960" y="4776840"/>
            <a:ext cx="6218280" cy="45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777960" y="4776840"/>
            <a:ext cx="6218280" cy="45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7040" cy="5720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0240" cy="89856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6320" cy="4726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2379240" y="6117480"/>
            <a:ext cx="2417040" cy="572040"/>
          </a:xfrm>
          <a:prstGeom prst="rect">
            <a:avLst/>
          </a:prstGeom>
          <a:ln>
            <a:noFill/>
          </a:ln>
        </p:spPr>
      </p:pic>
      <p:pic>
        <p:nvPicPr>
          <p:cNvPr id="40" name="Picture 9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640" y="5913000"/>
            <a:ext cx="1650240" cy="898560"/>
          </a:xfrm>
          <a:prstGeom prst="rect">
            <a:avLst/>
          </a:prstGeom>
          <a:ln>
            <a:noFill/>
          </a:ln>
        </p:spPr>
      </p:pic>
      <p:pic>
        <p:nvPicPr>
          <p:cNvPr id="41" name="Picture 6" descr=""/>
          <p:cNvPicPr/>
          <p:nvPr/>
        </p:nvPicPr>
        <p:blipFill>
          <a:blip r:embed="rId4"/>
          <a:stretch/>
        </p:blipFill>
        <p:spPr>
          <a:xfrm>
            <a:off x="6933960" y="6182640"/>
            <a:ext cx="1696320" cy="47268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379600" y="6118200"/>
            <a:ext cx="2417760" cy="57312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280" y="5913360"/>
            <a:ext cx="1650960" cy="9003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6934320" y="6183360"/>
            <a:ext cx="1697040" cy="47304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0240" cy="113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0240" cy="396720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379600" y="6118200"/>
            <a:ext cx="2417760" cy="5731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0" r="0" b="22818"/>
          <a:stretch/>
        </p:blipFill>
        <p:spPr>
          <a:xfrm>
            <a:off x="395280" y="5913360"/>
            <a:ext cx="1650960" cy="9003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6934320" y="6183360"/>
            <a:ext cx="1697040" cy="47304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/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slideLayout" Target="../slideLayouts/slideLayout25.xml"/><Relationship Id="rId1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slideLayout" Target="../slideLayouts/slideLayout25.xml"/><Relationship Id="rId1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slideLayout" Target="../slideLayouts/slideLayout25.xml"/><Relationship Id="rId1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95640" y="476640"/>
            <a:ext cx="828936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Jana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80880" y="1752480"/>
            <a:ext cx="8304120" cy="41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Reallocation of financial resources in a cattle breeding program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588240" y="1282680"/>
            <a:ext cx="2663640" cy="13687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Convention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phenotypin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21480" y="1798560"/>
            <a:ext cx="923760" cy="92412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3744000" y="1368000"/>
            <a:ext cx="5400000" cy="23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Dairy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cattle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ICAR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milk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recordin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scheme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s: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A4 =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recordin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gs /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lactation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3976920" y="3508920"/>
            <a:ext cx="1207080" cy="12070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rcRect l="13998" t="15637" r="8994" b="19465"/>
          <a:stretch/>
        </p:blipFill>
        <p:spPr>
          <a:xfrm>
            <a:off x="533520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rcRect l="13998" t="15637" r="8994" b="19465"/>
          <a:stretch/>
        </p:blipFill>
        <p:spPr>
          <a:xfrm>
            <a:off x="6192000" y="3177720"/>
            <a:ext cx="504000" cy="4582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rcRect l="13998" t="15637" r="8994" b="19465"/>
          <a:stretch/>
        </p:blipFill>
        <p:spPr>
          <a:xfrm>
            <a:off x="6912000" y="310572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rcRect l="13998" t="15637" r="8994" b="19465"/>
          <a:stretch/>
        </p:blipFill>
        <p:spPr>
          <a:xfrm>
            <a:off x="756000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rcRect l="13998" t="15637" r="8994" b="19465"/>
          <a:stretch/>
        </p:blipFill>
        <p:spPr>
          <a:xfrm>
            <a:off x="54000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rcRect l="13998" t="15637" r="8994" b="19465"/>
          <a:stretch/>
        </p:blipFill>
        <p:spPr>
          <a:xfrm>
            <a:off x="5472000" y="4617720"/>
            <a:ext cx="504000" cy="45828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rcRect l="13998" t="15637" r="8994" b="19465"/>
          <a:stretch/>
        </p:blipFill>
        <p:spPr>
          <a:xfrm>
            <a:off x="6976800" y="385200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rcRect l="13998" t="15637" r="8994" b="19465"/>
          <a:stretch/>
        </p:blipFill>
        <p:spPr>
          <a:xfrm>
            <a:off x="76248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rcRect l="13998" t="15637" r="8994" b="19465"/>
          <a:stretch/>
        </p:blipFill>
        <p:spPr>
          <a:xfrm>
            <a:off x="61920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12"/>
          <a:srcRect l="13998" t="15637" r="8994" b="19465"/>
          <a:stretch/>
        </p:blipFill>
        <p:spPr>
          <a:xfrm>
            <a:off x="6184800" y="454572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13"/>
          <a:srcRect l="13998" t="15637" r="8994" b="19465"/>
          <a:stretch/>
        </p:blipFill>
        <p:spPr>
          <a:xfrm>
            <a:off x="6912000" y="4617720"/>
            <a:ext cx="504000" cy="458280"/>
          </a:xfrm>
          <a:prstGeom prst="rect">
            <a:avLst/>
          </a:prstGeom>
          <a:ln>
            <a:noFill/>
          </a:ln>
        </p:spPr>
      </p:pic>
      <p:sp>
        <p:nvSpPr>
          <p:cNvPr id="180" name="TextShape 5"/>
          <p:cNvSpPr txBox="1"/>
          <p:nvPr/>
        </p:nvSpPr>
        <p:spPr>
          <a:xfrm>
            <a:off x="5544360" y="326664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6"/>
          <p:cNvSpPr txBox="1"/>
          <p:nvPr/>
        </p:nvSpPr>
        <p:spPr>
          <a:xfrm>
            <a:off x="6300360" y="32803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7"/>
          <p:cNvSpPr txBox="1"/>
          <p:nvPr/>
        </p:nvSpPr>
        <p:spPr>
          <a:xfrm>
            <a:off x="7020360" y="329004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8"/>
          <p:cNvSpPr txBox="1"/>
          <p:nvPr/>
        </p:nvSpPr>
        <p:spPr>
          <a:xfrm>
            <a:off x="7740360" y="32803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9"/>
          <p:cNvSpPr txBox="1"/>
          <p:nvPr/>
        </p:nvSpPr>
        <p:spPr>
          <a:xfrm>
            <a:off x="5580000" y="39600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10"/>
          <p:cNvSpPr txBox="1"/>
          <p:nvPr/>
        </p:nvSpPr>
        <p:spPr>
          <a:xfrm>
            <a:off x="6336000" y="397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11"/>
          <p:cNvSpPr txBox="1"/>
          <p:nvPr/>
        </p:nvSpPr>
        <p:spPr>
          <a:xfrm>
            <a:off x="7092000" y="39834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12"/>
          <p:cNvSpPr txBox="1"/>
          <p:nvPr/>
        </p:nvSpPr>
        <p:spPr>
          <a:xfrm>
            <a:off x="7776000" y="397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13"/>
          <p:cNvSpPr txBox="1"/>
          <p:nvPr/>
        </p:nvSpPr>
        <p:spPr>
          <a:xfrm>
            <a:off x="5544000" y="47062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14"/>
          <p:cNvSpPr txBox="1"/>
          <p:nvPr/>
        </p:nvSpPr>
        <p:spPr>
          <a:xfrm>
            <a:off x="6300000" y="4719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15"/>
          <p:cNvSpPr txBox="1"/>
          <p:nvPr/>
        </p:nvSpPr>
        <p:spPr>
          <a:xfrm>
            <a:off x="7020000" y="4729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8240" y="1282680"/>
            <a:ext cx="2663640" cy="13687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Convention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phenotypin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321480" y="1798560"/>
            <a:ext cx="923760" cy="92412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3744000" y="1368000"/>
            <a:ext cx="5400000" cy="23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Dairy cattle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ICAR milk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recording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schemes: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A4 = 11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recordings / 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lactation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976920" y="3508920"/>
            <a:ext cx="1207080" cy="12070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rcRect l="13998" t="15637" r="8994" b="19465"/>
          <a:stretch/>
        </p:blipFill>
        <p:spPr>
          <a:xfrm>
            <a:off x="533520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rcRect l="13998" t="15637" r="8994" b="19465"/>
          <a:stretch/>
        </p:blipFill>
        <p:spPr>
          <a:xfrm>
            <a:off x="6192000" y="3177720"/>
            <a:ext cx="504000" cy="4582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5"/>
          <a:srcRect l="13998" t="15637" r="8994" b="19465"/>
          <a:stretch/>
        </p:blipFill>
        <p:spPr>
          <a:xfrm>
            <a:off x="6912000" y="310572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6"/>
          <a:srcRect l="13998" t="15637" r="8994" b="19465"/>
          <a:stretch/>
        </p:blipFill>
        <p:spPr>
          <a:xfrm>
            <a:off x="756000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7"/>
          <a:srcRect l="13998" t="15637" r="8994" b="19465"/>
          <a:stretch/>
        </p:blipFill>
        <p:spPr>
          <a:xfrm>
            <a:off x="54000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8"/>
          <a:srcRect l="13998" t="15637" r="8994" b="19465"/>
          <a:stretch/>
        </p:blipFill>
        <p:spPr>
          <a:xfrm>
            <a:off x="5472000" y="4617720"/>
            <a:ext cx="504000" cy="4582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9"/>
          <a:srcRect l="13998" t="15637" r="8994" b="19465"/>
          <a:stretch/>
        </p:blipFill>
        <p:spPr>
          <a:xfrm>
            <a:off x="6976800" y="385200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10"/>
          <a:srcRect l="13998" t="15637" r="8994" b="19465"/>
          <a:stretch/>
        </p:blipFill>
        <p:spPr>
          <a:xfrm>
            <a:off x="76248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11"/>
          <a:srcRect l="13998" t="15637" r="8994" b="19465"/>
          <a:stretch/>
        </p:blipFill>
        <p:spPr>
          <a:xfrm>
            <a:off x="619200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12"/>
          <a:srcRect l="13998" t="15637" r="8994" b="19465"/>
          <a:stretch/>
        </p:blipFill>
        <p:spPr>
          <a:xfrm>
            <a:off x="6184800" y="454572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13"/>
          <a:srcRect l="13998" t="15637" r="8994" b="19465"/>
          <a:stretch/>
        </p:blipFill>
        <p:spPr>
          <a:xfrm>
            <a:off x="6912000" y="4617720"/>
            <a:ext cx="504000" cy="458280"/>
          </a:xfrm>
          <a:prstGeom prst="rect">
            <a:avLst/>
          </a:prstGeom>
          <a:ln>
            <a:noFill/>
          </a:ln>
        </p:spPr>
      </p:pic>
      <p:sp>
        <p:nvSpPr>
          <p:cNvPr id="207" name="TextShape 4"/>
          <p:cNvSpPr txBox="1"/>
          <p:nvPr/>
        </p:nvSpPr>
        <p:spPr>
          <a:xfrm>
            <a:off x="5544360" y="326664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5"/>
          <p:cNvSpPr txBox="1"/>
          <p:nvPr/>
        </p:nvSpPr>
        <p:spPr>
          <a:xfrm>
            <a:off x="6300360" y="32803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6"/>
          <p:cNvSpPr txBox="1"/>
          <p:nvPr/>
        </p:nvSpPr>
        <p:spPr>
          <a:xfrm>
            <a:off x="7020360" y="329004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7"/>
          <p:cNvSpPr txBox="1"/>
          <p:nvPr/>
        </p:nvSpPr>
        <p:spPr>
          <a:xfrm>
            <a:off x="7740360" y="32803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8"/>
          <p:cNvSpPr txBox="1"/>
          <p:nvPr/>
        </p:nvSpPr>
        <p:spPr>
          <a:xfrm>
            <a:off x="5580000" y="39600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9"/>
          <p:cNvSpPr txBox="1"/>
          <p:nvPr/>
        </p:nvSpPr>
        <p:spPr>
          <a:xfrm>
            <a:off x="6336000" y="397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10"/>
          <p:cNvSpPr txBox="1"/>
          <p:nvPr/>
        </p:nvSpPr>
        <p:spPr>
          <a:xfrm>
            <a:off x="7092000" y="39834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11"/>
          <p:cNvSpPr txBox="1"/>
          <p:nvPr/>
        </p:nvSpPr>
        <p:spPr>
          <a:xfrm>
            <a:off x="7776000" y="397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12"/>
          <p:cNvSpPr txBox="1"/>
          <p:nvPr/>
        </p:nvSpPr>
        <p:spPr>
          <a:xfrm>
            <a:off x="5544000" y="47062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13"/>
          <p:cNvSpPr txBox="1"/>
          <p:nvPr/>
        </p:nvSpPr>
        <p:spPr>
          <a:xfrm>
            <a:off x="6300000" y="4719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14"/>
          <p:cNvSpPr txBox="1"/>
          <p:nvPr/>
        </p:nvSpPr>
        <p:spPr>
          <a:xfrm>
            <a:off x="7020000" y="4729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4"/>
          <a:stretch/>
        </p:blipFill>
        <p:spPr>
          <a:xfrm>
            <a:off x="5472000" y="4536000"/>
            <a:ext cx="519120" cy="5122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15"/>
          <a:stretch/>
        </p:blipFill>
        <p:spPr>
          <a:xfrm>
            <a:off x="6248880" y="4545720"/>
            <a:ext cx="519120" cy="51228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16"/>
          <a:stretch/>
        </p:blipFill>
        <p:spPr>
          <a:xfrm>
            <a:off x="6968880" y="4536000"/>
            <a:ext cx="519120" cy="512280"/>
          </a:xfrm>
          <a:prstGeom prst="rect">
            <a:avLst/>
          </a:prstGeom>
          <a:ln>
            <a:noFill/>
          </a:ln>
        </p:spPr>
      </p:pic>
      <p:sp>
        <p:nvSpPr>
          <p:cNvPr id="221" name="CustomShape 15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61320" y="4273560"/>
            <a:ext cx="2663640" cy="136836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Genomic 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rcRect l="0" t="-7762" r="-7722" b="0"/>
          <a:stretch/>
        </p:blipFill>
        <p:spPr>
          <a:xfrm>
            <a:off x="288000" y="4726080"/>
            <a:ext cx="576360" cy="57636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588240" y="1282680"/>
            <a:ext cx="2663640" cy="13687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Conventional selection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phenotyping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Line 4"/>
          <p:cNvSpPr/>
          <p:nvPr/>
        </p:nvSpPr>
        <p:spPr>
          <a:xfrm>
            <a:off x="1740600" y="2651400"/>
            <a:ext cx="1800" cy="16221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1740600" y="3129120"/>
            <a:ext cx="187164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 PHENOTYPING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21480" y="1798560"/>
            <a:ext cx="923760" cy="9241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rcRect l="0" t="-7762" r="-7722" b="0"/>
          <a:stretch/>
        </p:blipFill>
        <p:spPr>
          <a:xfrm>
            <a:off x="3312000" y="505296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803880" y="4883400"/>
            <a:ext cx="208764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for phenotyping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1440720" y="5302440"/>
            <a:ext cx="208728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Line 8"/>
          <p:cNvSpPr/>
          <p:nvPr/>
        </p:nvSpPr>
        <p:spPr>
          <a:xfrm>
            <a:off x="732600" y="5241960"/>
            <a:ext cx="259236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744000" y="1368000"/>
            <a:ext cx="5400000" cy="23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51515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A6 = 8 recordings / lactation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3977280" y="3508920"/>
            <a:ext cx="1207080" cy="120708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5"/>
          <a:srcRect l="13998" t="15637" r="8994" b="19465"/>
          <a:stretch/>
        </p:blipFill>
        <p:spPr>
          <a:xfrm>
            <a:off x="533556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6"/>
          <a:srcRect l="13998" t="15637" r="8994" b="19465"/>
          <a:stretch/>
        </p:blipFill>
        <p:spPr>
          <a:xfrm>
            <a:off x="6192360" y="3177720"/>
            <a:ext cx="504000" cy="4582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7"/>
          <a:srcRect l="13998" t="15637" r="8994" b="19465"/>
          <a:stretch/>
        </p:blipFill>
        <p:spPr>
          <a:xfrm>
            <a:off x="6912360" y="310572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8"/>
          <a:srcRect l="13998" t="15637" r="8994" b="19465"/>
          <a:stretch/>
        </p:blipFill>
        <p:spPr>
          <a:xfrm>
            <a:off x="7560360" y="298800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9"/>
          <a:srcRect l="13998" t="15637" r="8994" b="19465"/>
          <a:stretch/>
        </p:blipFill>
        <p:spPr>
          <a:xfrm>
            <a:off x="540036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0"/>
          <a:srcRect l="13998" t="15637" r="8994" b="19465"/>
          <a:stretch/>
        </p:blipFill>
        <p:spPr>
          <a:xfrm>
            <a:off x="6977160" y="3852000"/>
            <a:ext cx="583200" cy="53028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1"/>
          <a:srcRect l="13998" t="15637" r="8994" b="19465"/>
          <a:stretch/>
        </p:blipFill>
        <p:spPr>
          <a:xfrm>
            <a:off x="7625160" y="3734280"/>
            <a:ext cx="712800" cy="6480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2"/>
          <a:srcRect l="13998" t="15637" r="8994" b="19465"/>
          <a:stretch/>
        </p:blipFill>
        <p:spPr>
          <a:xfrm>
            <a:off x="6192360" y="3734280"/>
            <a:ext cx="712800" cy="648000"/>
          </a:xfrm>
          <a:prstGeom prst="rect">
            <a:avLst/>
          </a:prstGeom>
          <a:ln>
            <a:noFill/>
          </a:ln>
        </p:spPr>
      </p:pic>
      <p:sp>
        <p:nvSpPr>
          <p:cNvPr id="243" name="TextShape 10"/>
          <p:cNvSpPr txBox="1"/>
          <p:nvPr/>
        </p:nvSpPr>
        <p:spPr>
          <a:xfrm>
            <a:off x="5544360" y="32662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11"/>
          <p:cNvSpPr txBox="1"/>
          <p:nvPr/>
        </p:nvSpPr>
        <p:spPr>
          <a:xfrm>
            <a:off x="6300360" y="3279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12"/>
          <p:cNvSpPr txBox="1"/>
          <p:nvPr/>
        </p:nvSpPr>
        <p:spPr>
          <a:xfrm>
            <a:off x="7020360" y="3289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13"/>
          <p:cNvSpPr txBox="1"/>
          <p:nvPr/>
        </p:nvSpPr>
        <p:spPr>
          <a:xfrm>
            <a:off x="7740360" y="3279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14"/>
          <p:cNvSpPr txBox="1"/>
          <p:nvPr/>
        </p:nvSpPr>
        <p:spPr>
          <a:xfrm>
            <a:off x="5616360" y="39502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15"/>
          <p:cNvSpPr txBox="1"/>
          <p:nvPr/>
        </p:nvSpPr>
        <p:spPr>
          <a:xfrm>
            <a:off x="6372360" y="3963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16"/>
          <p:cNvSpPr txBox="1"/>
          <p:nvPr/>
        </p:nvSpPr>
        <p:spPr>
          <a:xfrm>
            <a:off x="7092360" y="397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17"/>
          <p:cNvSpPr txBox="1"/>
          <p:nvPr/>
        </p:nvSpPr>
        <p:spPr>
          <a:xfrm>
            <a:off x="7812360" y="396396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0" lang="en-GB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18"/>
          <p:cNvSpPr txBox="1"/>
          <p:nvPr/>
        </p:nvSpPr>
        <p:spPr>
          <a:xfrm>
            <a:off x="5544360" y="47257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1800" spc="-1" strike="noStrike">
                <a:solidFill>
                  <a:srgbClr val="33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1" lang="en-GB" sz="1800" spc="-1" strike="noStrike">
              <a:solidFill>
                <a:srgbClr val="3333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19"/>
          <p:cNvSpPr txBox="1"/>
          <p:nvPr/>
        </p:nvSpPr>
        <p:spPr>
          <a:xfrm>
            <a:off x="6300360" y="47257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1800" spc="-1" strike="noStrike">
                <a:solidFill>
                  <a:srgbClr val="33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1" lang="en-GB" sz="1800" spc="-1" strike="noStrike">
              <a:solidFill>
                <a:srgbClr val="3333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0"/>
          <p:cNvSpPr txBox="1"/>
          <p:nvPr/>
        </p:nvSpPr>
        <p:spPr>
          <a:xfrm>
            <a:off x="6984360" y="472572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1800" spc="-1" strike="noStrike">
                <a:solidFill>
                  <a:srgbClr val="33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</a:t>
            </a:r>
            <a:endParaRPr b="1" lang="en-GB" sz="1800" spc="-1" strike="noStrike">
              <a:solidFill>
                <a:srgbClr val="3333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1"/>
          <p:cNvSpPr/>
          <p:nvPr/>
        </p:nvSpPr>
        <p:spPr>
          <a:xfrm>
            <a:off x="5472000" y="4680000"/>
            <a:ext cx="2088000" cy="43200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" descr=""/>
          <p:cNvPicPr/>
          <p:nvPr/>
        </p:nvPicPr>
        <p:blipFill>
          <a:blip r:embed="rId13"/>
          <a:stretch/>
        </p:blipFill>
        <p:spPr>
          <a:xfrm>
            <a:off x="7632000" y="4680000"/>
            <a:ext cx="691200" cy="5432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14"/>
          <a:stretch/>
        </p:blipFill>
        <p:spPr>
          <a:xfrm>
            <a:off x="7660800" y="5112000"/>
            <a:ext cx="691200" cy="5432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5"/>
          <a:stretch/>
        </p:blipFill>
        <p:spPr>
          <a:xfrm>
            <a:off x="8092800" y="4608000"/>
            <a:ext cx="691200" cy="543240"/>
          </a:xfrm>
          <a:prstGeom prst="rect">
            <a:avLst/>
          </a:prstGeom>
          <a:ln>
            <a:noFill/>
          </a:ln>
        </p:spPr>
      </p:pic>
      <p:sp>
        <p:nvSpPr>
          <p:cNvPr id="258" name="CustomShape 22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61320" y="4273560"/>
            <a:ext cx="2663640" cy="136836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rcRect l="0" t="-7762" r="-7722" b="0"/>
          <a:stretch/>
        </p:blipFill>
        <p:spPr>
          <a:xfrm>
            <a:off x="288000" y="4726080"/>
            <a:ext cx="576360" cy="5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1428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588240" y="1282680"/>
            <a:ext cx="2663640" cy="13687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Line 4"/>
          <p:cNvSpPr/>
          <p:nvPr/>
        </p:nvSpPr>
        <p:spPr>
          <a:xfrm>
            <a:off x="1740600" y="2651400"/>
            <a:ext cx="1800" cy="16221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1740600" y="3129120"/>
            <a:ext cx="187164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321480" y="1798560"/>
            <a:ext cx="923760" cy="9241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rcRect l="0" t="-7762" r="-7722" b="0"/>
          <a:stretch/>
        </p:blipFill>
        <p:spPr>
          <a:xfrm>
            <a:off x="3312000" y="505296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67" name="CustomShape 6"/>
          <p:cNvSpPr/>
          <p:nvPr/>
        </p:nvSpPr>
        <p:spPr>
          <a:xfrm>
            <a:off x="803880" y="4883400"/>
            <a:ext cx="208764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1440720" y="5302440"/>
            <a:ext cx="208728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Line 8"/>
          <p:cNvSpPr/>
          <p:nvPr/>
        </p:nvSpPr>
        <p:spPr>
          <a:xfrm>
            <a:off x="732600" y="5241960"/>
            <a:ext cx="259236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9"/>
          <p:cNvSpPr/>
          <p:nvPr/>
        </p:nvSpPr>
        <p:spPr>
          <a:xfrm>
            <a:off x="4536000" y="3240000"/>
            <a:ext cx="3383640" cy="432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0"/>
          <p:cNvSpPr/>
          <p:nvPr/>
        </p:nvSpPr>
        <p:spPr>
          <a:xfrm>
            <a:off x="4536360" y="3960000"/>
            <a:ext cx="3383640" cy="720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1"/>
          <p:cNvSpPr/>
          <p:nvPr/>
        </p:nvSpPr>
        <p:spPr>
          <a:xfrm>
            <a:off x="4536000" y="1728000"/>
            <a:ext cx="3384000" cy="576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4536000" y="4896000"/>
            <a:ext cx="3384000" cy="576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3"/>
          <p:cNvSpPr/>
          <p:nvPr/>
        </p:nvSpPr>
        <p:spPr>
          <a:xfrm>
            <a:off x="4536000" y="2520000"/>
            <a:ext cx="3383640" cy="43164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4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380880" y="121140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24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919080" y="2621880"/>
            <a:ext cx="6624000" cy="34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76360" y="1944720"/>
            <a:ext cx="647640" cy="2016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16000" y="1165320"/>
            <a:ext cx="129528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576360" y="4103640"/>
            <a:ext cx="647640" cy="194472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3456000" y="1057320"/>
            <a:ext cx="180036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6"/>
          <p:cNvSpPr/>
          <p:nvPr/>
        </p:nvSpPr>
        <p:spPr>
          <a:xfrm>
            <a:off x="4032360" y="1871640"/>
            <a:ext cx="21564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7"/>
          <p:cNvSpPr/>
          <p:nvPr/>
        </p:nvSpPr>
        <p:spPr>
          <a:xfrm>
            <a:off x="3600360" y="187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8"/>
          <p:cNvSpPr/>
          <p:nvPr/>
        </p:nvSpPr>
        <p:spPr>
          <a:xfrm>
            <a:off x="1584360" y="1057320"/>
            <a:ext cx="180036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9"/>
          <p:cNvSpPr/>
          <p:nvPr/>
        </p:nvSpPr>
        <p:spPr>
          <a:xfrm>
            <a:off x="2160720" y="1871640"/>
            <a:ext cx="64764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0"/>
          <p:cNvSpPr/>
          <p:nvPr/>
        </p:nvSpPr>
        <p:spPr>
          <a:xfrm>
            <a:off x="2160720" y="1871640"/>
            <a:ext cx="64764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11"/>
          <p:cNvSpPr/>
          <p:nvPr/>
        </p:nvSpPr>
        <p:spPr>
          <a:xfrm>
            <a:off x="2160720" y="2592360"/>
            <a:ext cx="64764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12"/>
          <p:cNvSpPr/>
          <p:nvPr/>
        </p:nvSpPr>
        <p:spPr>
          <a:xfrm>
            <a:off x="2160720" y="3311640"/>
            <a:ext cx="64764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13"/>
          <p:cNvSpPr/>
          <p:nvPr/>
        </p:nvSpPr>
        <p:spPr>
          <a:xfrm>
            <a:off x="2160720" y="4032360"/>
            <a:ext cx="64764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14"/>
          <p:cNvSpPr/>
          <p:nvPr/>
        </p:nvSpPr>
        <p:spPr>
          <a:xfrm>
            <a:off x="2160720" y="4032360"/>
            <a:ext cx="64764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5"/>
          <p:cNvSpPr/>
          <p:nvPr/>
        </p:nvSpPr>
        <p:spPr>
          <a:xfrm>
            <a:off x="2160720" y="4751280"/>
            <a:ext cx="64764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16"/>
          <p:cNvSpPr/>
          <p:nvPr/>
        </p:nvSpPr>
        <p:spPr>
          <a:xfrm>
            <a:off x="2160720" y="5472000"/>
            <a:ext cx="64764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17"/>
          <p:cNvSpPr/>
          <p:nvPr/>
        </p:nvSpPr>
        <p:spPr>
          <a:xfrm>
            <a:off x="3959280" y="187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18"/>
          <p:cNvSpPr/>
          <p:nvPr/>
        </p:nvSpPr>
        <p:spPr>
          <a:xfrm>
            <a:off x="4319640" y="187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9"/>
          <p:cNvSpPr/>
          <p:nvPr/>
        </p:nvSpPr>
        <p:spPr>
          <a:xfrm>
            <a:off x="3600360" y="223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0"/>
          <p:cNvSpPr/>
          <p:nvPr/>
        </p:nvSpPr>
        <p:spPr>
          <a:xfrm>
            <a:off x="3959280" y="223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1"/>
          <p:cNvSpPr/>
          <p:nvPr/>
        </p:nvSpPr>
        <p:spPr>
          <a:xfrm>
            <a:off x="4319640" y="223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2"/>
          <p:cNvSpPr/>
          <p:nvPr/>
        </p:nvSpPr>
        <p:spPr>
          <a:xfrm>
            <a:off x="4032360" y="2592360"/>
            <a:ext cx="21564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3"/>
          <p:cNvSpPr/>
          <p:nvPr/>
        </p:nvSpPr>
        <p:spPr>
          <a:xfrm>
            <a:off x="3600360" y="259236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4"/>
          <p:cNvSpPr/>
          <p:nvPr/>
        </p:nvSpPr>
        <p:spPr>
          <a:xfrm>
            <a:off x="3959280" y="259236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5"/>
          <p:cNvSpPr/>
          <p:nvPr/>
        </p:nvSpPr>
        <p:spPr>
          <a:xfrm>
            <a:off x="4319640" y="259236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6"/>
          <p:cNvSpPr/>
          <p:nvPr/>
        </p:nvSpPr>
        <p:spPr>
          <a:xfrm>
            <a:off x="3600360" y="295272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7"/>
          <p:cNvSpPr/>
          <p:nvPr/>
        </p:nvSpPr>
        <p:spPr>
          <a:xfrm>
            <a:off x="3959280" y="295272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8"/>
          <p:cNvSpPr/>
          <p:nvPr/>
        </p:nvSpPr>
        <p:spPr>
          <a:xfrm>
            <a:off x="4319640" y="295272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9"/>
          <p:cNvSpPr/>
          <p:nvPr/>
        </p:nvSpPr>
        <p:spPr>
          <a:xfrm>
            <a:off x="4032360" y="3311640"/>
            <a:ext cx="21564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30"/>
          <p:cNvSpPr/>
          <p:nvPr/>
        </p:nvSpPr>
        <p:spPr>
          <a:xfrm>
            <a:off x="3600360" y="331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1"/>
          <p:cNvSpPr/>
          <p:nvPr/>
        </p:nvSpPr>
        <p:spPr>
          <a:xfrm>
            <a:off x="3959280" y="331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32"/>
          <p:cNvSpPr/>
          <p:nvPr/>
        </p:nvSpPr>
        <p:spPr>
          <a:xfrm>
            <a:off x="4319640" y="331164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33"/>
          <p:cNvSpPr/>
          <p:nvPr/>
        </p:nvSpPr>
        <p:spPr>
          <a:xfrm>
            <a:off x="3600360" y="367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4"/>
          <p:cNvSpPr/>
          <p:nvPr/>
        </p:nvSpPr>
        <p:spPr>
          <a:xfrm>
            <a:off x="3959280" y="367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5"/>
          <p:cNvSpPr/>
          <p:nvPr/>
        </p:nvSpPr>
        <p:spPr>
          <a:xfrm>
            <a:off x="4319640" y="3672000"/>
            <a:ext cx="287280" cy="2872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6"/>
          <p:cNvSpPr/>
          <p:nvPr/>
        </p:nvSpPr>
        <p:spPr>
          <a:xfrm>
            <a:off x="4032360" y="4032360"/>
            <a:ext cx="21564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7"/>
          <p:cNvSpPr/>
          <p:nvPr/>
        </p:nvSpPr>
        <p:spPr>
          <a:xfrm>
            <a:off x="3600360" y="40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38"/>
          <p:cNvSpPr/>
          <p:nvPr/>
        </p:nvSpPr>
        <p:spPr>
          <a:xfrm>
            <a:off x="3959280" y="40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9"/>
          <p:cNvSpPr/>
          <p:nvPr/>
        </p:nvSpPr>
        <p:spPr>
          <a:xfrm>
            <a:off x="4319640" y="40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0"/>
          <p:cNvSpPr/>
          <p:nvPr/>
        </p:nvSpPr>
        <p:spPr>
          <a:xfrm>
            <a:off x="3600360" y="439272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1"/>
          <p:cNvSpPr/>
          <p:nvPr/>
        </p:nvSpPr>
        <p:spPr>
          <a:xfrm>
            <a:off x="3959280" y="439272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42"/>
          <p:cNvSpPr/>
          <p:nvPr/>
        </p:nvSpPr>
        <p:spPr>
          <a:xfrm>
            <a:off x="4319640" y="439272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3"/>
          <p:cNvSpPr/>
          <p:nvPr/>
        </p:nvSpPr>
        <p:spPr>
          <a:xfrm>
            <a:off x="4032360" y="4751280"/>
            <a:ext cx="21564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44"/>
          <p:cNvSpPr/>
          <p:nvPr/>
        </p:nvSpPr>
        <p:spPr>
          <a:xfrm>
            <a:off x="3600360" y="475128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45"/>
          <p:cNvSpPr/>
          <p:nvPr/>
        </p:nvSpPr>
        <p:spPr>
          <a:xfrm>
            <a:off x="3959280" y="475128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46"/>
          <p:cNvSpPr/>
          <p:nvPr/>
        </p:nvSpPr>
        <p:spPr>
          <a:xfrm>
            <a:off x="4319640" y="475128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47"/>
          <p:cNvSpPr/>
          <p:nvPr/>
        </p:nvSpPr>
        <p:spPr>
          <a:xfrm>
            <a:off x="3600360" y="511164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8"/>
          <p:cNvSpPr/>
          <p:nvPr/>
        </p:nvSpPr>
        <p:spPr>
          <a:xfrm>
            <a:off x="3959280" y="511164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49"/>
          <p:cNvSpPr/>
          <p:nvPr/>
        </p:nvSpPr>
        <p:spPr>
          <a:xfrm>
            <a:off x="4319640" y="511164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50"/>
          <p:cNvSpPr/>
          <p:nvPr/>
        </p:nvSpPr>
        <p:spPr>
          <a:xfrm>
            <a:off x="4032360" y="5472000"/>
            <a:ext cx="21564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51"/>
          <p:cNvSpPr/>
          <p:nvPr/>
        </p:nvSpPr>
        <p:spPr>
          <a:xfrm>
            <a:off x="3600360" y="547200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52"/>
          <p:cNvSpPr/>
          <p:nvPr/>
        </p:nvSpPr>
        <p:spPr>
          <a:xfrm>
            <a:off x="3959280" y="547200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53"/>
          <p:cNvSpPr/>
          <p:nvPr/>
        </p:nvSpPr>
        <p:spPr>
          <a:xfrm>
            <a:off x="4319640" y="547200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4"/>
          <p:cNvSpPr/>
          <p:nvPr/>
        </p:nvSpPr>
        <p:spPr>
          <a:xfrm>
            <a:off x="3600360" y="58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55"/>
          <p:cNvSpPr/>
          <p:nvPr/>
        </p:nvSpPr>
        <p:spPr>
          <a:xfrm>
            <a:off x="3959280" y="58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6"/>
          <p:cNvSpPr/>
          <p:nvPr/>
        </p:nvSpPr>
        <p:spPr>
          <a:xfrm>
            <a:off x="4319640" y="5832360"/>
            <a:ext cx="287280" cy="2872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Line 57"/>
          <p:cNvSpPr/>
          <p:nvPr/>
        </p:nvSpPr>
        <p:spPr>
          <a:xfrm>
            <a:off x="2160720" y="2556000"/>
            <a:ext cx="712764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58"/>
          <p:cNvSpPr/>
          <p:nvPr/>
        </p:nvSpPr>
        <p:spPr>
          <a:xfrm>
            <a:off x="2160720" y="3276720"/>
            <a:ext cx="705636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59"/>
          <p:cNvSpPr/>
          <p:nvPr/>
        </p:nvSpPr>
        <p:spPr>
          <a:xfrm flipV="1">
            <a:off x="0" y="3958920"/>
            <a:ext cx="9215280" cy="745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60"/>
          <p:cNvSpPr/>
          <p:nvPr/>
        </p:nvSpPr>
        <p:spPr>
          <a:xfrm>
            <a:off x="2160720" y="4716360"/>
            <a:ext cx="727236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61"/>
          <p:cNvSpPr/>
          <p:nvPr/>
        </p:nvSpPr>
        <p:spPr>
          <a:xfrm>
            <a:off x="2160720" y="5435640"/>
            <a:ext cx="7199280" cy="14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2"/>
          <p:cNvSpPr/>
          <p:nvPr/>
        </p:nvSpPr>
        <p:spPr>
          <a:xfrm>
            <a:off x="5975280" y="1008000"/>
            <a:ext cx="180036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animals to genotype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63"/>
          <p:cNvSpPr/>
          <p:nvPr/>
        </p:nvSpPr>
        <p:spPr>
          <a:xfrm>
            <a:off x="5543640" y="187164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64"/>
          <p:cNvSpPr/>
          <p:nvPr/>
        </p:nvSpPr>
        <p:spPr>
          <a:xfrm>
            <a:off x="7056360" y="187164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65"/>
          <p:cNvSpPr/>
          <p:nvPr/>
        </p:nvSpPr>
        <p:spPr>
          <a:xfrm>
            <a:off x="5543640" y="259236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66"/>
          <p:cNvSpPr/>
          <p:nvPr/>
        </p:nvSpPr>
        <p:spPr>
          <a:xfrm>
            <a:off x="7056360" y="259236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67"/>
          <p:cNvSpPr/>
          <p:nvPr/>
        </p:nvSpPr>
        <p:spPr>
          <a:xfrm>
            <a:off x="5543640" y="331164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8"/>
          <p:cNvSpPr/>
          <p:nvPr/>
        </p:nvSpPr>
        <p:spPr>
          <a:xfrm>
            <a:off x="7056360" y="3311640"/>
            <a:ext cx="1368360" cy="64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69"/>
          <p:cNvSpPr/>
          <p:nvPr/>
        </p:nvSpPr>
        <p:spPr>
          <a:xfrm>
            <a:off x="5543640" y="403236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70"/>
          <p:cNvSpPr/>
          <p:nvPr/>
        </p:nvSpPr>
        <p:spPr>
          <a:xfrm>
            <a:off x="7056360" y="403236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71"/>
          <p:cNvSpPr/>
          <p:nvPr/>
        </p:nvSpPr>
        <p:spPr>
          <a:xfrm>
            <a:off x="5543640" y="475128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72"/>
          <p:cNvSpPr/>
          <p:nvPr/>
        </p:nvSpPr>
        <p:spPr>
          <a:xfrm>
            <a:off x="7056360" y="475128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73"/>
          <p:cNvSpPr/>
          <p:nvPr/>
        </p:nvSpPr>
        <p:spPr>
          <a:xfrm>
            <a:off x="5543640" y="547200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X% female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74"/>
          <p:cNvSpPr/>
          <p:nvPr/>
        </p:nvSpPr>
        <p:spPr>
          <a:xfrm>
            <a:off x="7056360" y="5472000"/>
            <a:ext cx="1368360" cy="6476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ctr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Y% male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75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76"/>
          <p:cNvSpPr/>
          <p:nvPr/>
        </p:nvSpPr>
        <p:spPr>
          <a:xfrm>
            <a:off x="5976000" y="288000"/>
            <a:ext cx="180036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380880" y="121140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Very! preliminary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Resource allocation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504000" y="1966680"/>
            <a:ext cx="7978320" cy="40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80880" y="146376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2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80880" y="1211400"/>
            <a:ext cx="8305920" cy="44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Limitation: blupf90 – 25K genotyped animals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Reference:yes” scenarios running with the 25K limit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Still figuring out the code for “Reference:no” scenarios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lnSpc>
                <a:spcPct val="100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GB" sz="2600" spc="-1" strike="noStrike">
                <a:solidFill>
                  <a:srgbClr val="3d393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to starting selecting males?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200">
              <a:lnSpc>
                <a:spcPct val="100000"/>
              </a:lnSpc>
            </a:pPr>
            <a:r>
              <a:rPr b="0" lang="en-GB" sz="24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Myriad Pro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395280" y="476280"/>
            <a:ext cx="82900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s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u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r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e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 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l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c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a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t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i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o</a:t>
            </a:r>
            <a:r>
              <a:rPr b="1" lang="en-GB" sz="2600" spc="-1" strike="noStrike">
                <a:solidFill>
                  <a:srgbClr val="00325f"/>
                </a:solidFill>
                <a:uFill>
                  <a:solidFill>
                    <a:srgbClr val="ffffff"/>
                  </a:solidFill>
                </a:uFill>
                <a:latin typeface="Arial"/>
                <a:ea typeface="Adobe Fan Heiti Std B"/>
              </a:rPr>
              <a:t>n</a:t>
            </a:r>
            <a:endParaRPr b="0" lang="en-GB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RDSVS 4-3 Slides - UG_v4 (003)</Template>
  <TotalTime>2088</TotalTime>
  <Application>LibreOffice/5.1.6.2$Linux_X86_64 LibreOffice_project/10m0$Build-2</Application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2017-04-21T12:20:40Z</dcterms:created>
  <dc:creator>WILSON Neil</dc:creator>
  <dc:description/>
  <dc:language>en-US</dc:language>
  <cp:lastModifiedBy/>
  <dcterms:modified xsi:type="dcterms:W3CDTF">2019-09-23T17:15:28Z</dcterms:modified>
  <cp:revision>128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thorIds_UIVersion_512">
    <vt:lpwstr>27</vt:lpwstr>
  </property>
  <property fmtid="{D5CDD505-2E9C-101B-9397-08002B2CF9AE}" pid="4" name="Company">
    <vt:lpwstr>University of Edinburgh</vt:lpwstr>
  </property>
  <property fmtid="{D5CDD505-2E9C-101B-9397-08002B2CF9AE}" pid="5" name="ContentTypeId">
    <vt:lpwstr>0x0101000AB51A18C9AB0E4197D8453EE4B1F586</vt:lpwstr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</vt:i4>
  </property>
</Properties>
</file>